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67" r:id="rId3"/>
    <p:sldId id="268" r:id="rId4"/>
    <p:sldId id="269" r:id="rId5"/>
    <p:sldId id="257" r:id="rId6"/>
    <p:sldId id="271" r:id="rId7"/>
    <p:sldId id="266" r:id="rId8"/>
    <p:sldId id="272" r:id="rId9"/>
    <p:sldId id="273" r:id="rId10"/>
    <p:sldId id="274" r:id="rId11"/>
    <p:sldId id="275" r:id="rId12"/>
    <p:sldId id="276" r:id="rId13"/>
    <p:sldId id="277" r:id="rId14"/>
    <p:sldId id="258" r:id="rId15"/>
    <p:sldId id="265" r:id="rId16"/>
    <p:sldId id="259" r:id="rId17"/>
    <p:sldId id="263" r:id="rId18"/>
    <p:sldId id="264" r:id="rId19"/>
    <p:sldId id="278" r:id="rId20"/>
    <p:sldId id="270" r:id="rId21"/>
    <p:sldId id="262" r:id="rId22"/>
    <p:sldId id="261" r:id="rId23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77128" autoAdjust="0"/>
  </p:normalViewPr>
  <p:slideViewPr>
    <p:cSldViewPr>
      <p:cViewPr varScale="1">
        <p:scale>
          <a:sx n="72" d="100"/>
          <a:sy n="72" d="100"/>
        </p:scale>
        <p:origin x="1302" y="7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own trial: On a BARE M51 but copying from own solution code – and with small interruptions PLUS a cat in the lab at times. Step 1+2: at 9 minutes. Step 2a (multistage-build): at 16 min. Step 3 (with Junit test in place): 40 min. Step 4: at 64 min. Delivery</a:t>
            </a:r>
            <a:r>
              <a:rPr lang="en-US"/>
              <a:t>: at 69 </a:t>
            </a:r>
            <a:r>
              <a:rPr lang="en-US" dirty="0"/>
              <a:t>minutes.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03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Microservices and DevOps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DevOps and Container Technology</a:t>
            </a:r>
          </a:p>
          <a:p>
            <a:pPr>
              <a:defRPr/>
            </a:pPr>
            <a:r>
              <a:rPr lang="en-US" sz="2000" noProof="0" dirty="0"/>
              <a:t>The Exam</a:t>
            </a:r>
            <a:endParaRPr lang="en-US" noProof="0" dirty="0"/>
          </a:p>
          <a:p>
            <a:pPr>
              <a:defRPr/>
            </a:pPr>
            <a:endParaRPr lang="en-US" noProof="0" dirty="0"/>
          </a:p>
          <a:p>
            <a:pPr>
              <a:defRPr/>
            </a:pPr>
            <a:r>
              <a:rPr lang="en-US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7B33A-0A16-4112-B74E-8B66D39C2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Once all have joined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4EF67-1C01-4145-A04A-DE4165978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You will be given the link to the exercise as a web page</a:t>
            </a:r>
          </a:p>
          <a:p>
            <a:r>
              <a:rPr lang="en-US" noProof="0" dirty="0"/>
              <a:t>I will introduce the exam exercise</a:t>
            </a:r>
          </a:p>
          <a:p>
            <a:endParaRPr lang="en-US" noProof="0" dirty="0"/>
          </a:p>
          <a:p>
            <a:r>
              <a:rPr lang="en-US" noProof="0" dirty="0"/>
              <a:t>Once everybody has acknowledged they can get the exercise web page…</a:t>
            </a:r>
          </a:p>
          <a:p>
            <a:endParaRPr lang="en-US" noProof="0" dirty="0"/>
          </a:p>
          <a:p>
            <a:endParaRPr lang="en-US" noProof="0" dirty="0"/>
          </a:p>
          <a:p>
            <a:r>
              <a:rPr lang="en-US" i="1" noProof="0" dirty="0"/>
              <a:t>I will start the 1½ hour timer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3CB14-F07E-4957-B0F6-1A7892A29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4B6D7-5FF6-4542-AE60-3BE82004B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BB734-3955-47F8-9F5F-ED2E90C66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79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C6674-5544-4FF6-9CAC-E3905D8DB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During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AA785-720B-4347-B715-28A5F0AA8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Mute your Audio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endParaRPr lang="en-US" noProof="0" dirty="0"/>
          </a:p>
          <a:p>
            <a:r>
              <a:rPr lang="en-US" noProof="0" dirty="0"/>
              <a:t>Video</a:t>
            </a:r>
          </a:p>
          <a:p>
            <a:pPr lvl="1"/>
            <a:r>
              <a:rPr lang="en-US" noProof="0" dirty="0"/>
              <a:t>I will ask you to keep your video running… </a:t>
            </a:r>
            <a:r>
              <a:rPr lang="en-US" noProof="0"/>
              <a:t>Exam supervision!</a:t>
            </a:r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Questions during exam:</a:t>
            </a:r>
          </a:p>
          <a:p>
            <a:pPr lvl="1"/>
            <a:r>
              <a:rPr lang="en-US" noProof="0" dirty="0"/>
              <a:t>Use the Chat to</a:t>
            </a:r>
            <a:br>
              <a:rPr lang="en-US" noProof="0" dirty="0"/>
            </a:br>
            <a:r>
              <a:rPr lang="en-US" noProof="0" dirty="0"/>
              <a:t>‘Henrik Bærbak Chr.’</a:t>
            </a:r>
          </a:p>
          <a:p>
            <a:pPr lvl="1"/>
            <a:r>
              <a:rPr lang="en-US" noProof="0" dirty="0"/>
              <a:t>Can also upload files</a:t>
            </a:r>
          </a:p>
          <a:p>
            <a:pPr lvl="2"/>
            <a:r>
              <a:rPr lang="en-US" noProof="0" dirty="0"/>
              <a:t>But slow process 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</a:p>
          <a:p>
            <a:pPr lvl="2"/>
            <a:r>
              <a:rPr lang="en-US" noProof="0" dirty="0">
                <a:sym typeface="Wingdings" panose="05000000000000000000" pitchFamily="2" charset="2"/>
              </a:rPr>
              <a:t>And I can only clarify!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B8D73-0D92-4E07-B23D-FA15799C4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1690D-2514-437C-8117-FD5747A35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CD7FF-F3B5-4D8C-8214-CEB69C53D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08B6A3-CAAD-494C-A8B3-2888F1B386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952500"/>
            <a:ext cx="3008671" cy="914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1DED7B-9C1F-4C5C-AB15-B16AE49B89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028540"/>
            <a:ext cx="1038225" cy="9239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2F0E09B-365C-4193-9825-02A56E819E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0" y="3111500"/>
            <a:ext cx="4105275" cy="167640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F1FF38-030C-493B-98F4-A8339A75142C}"/>
              </a:ext>
            </a:extLst>
          </p:cNvPr>
          <p:cNvCxnSpPr/>
          <p:nvPr/>
        </p:nvCxnSpPr>
        <p:spPr>
          <a:xfrm>
            <a:off x="4800600" y="3929062"/>
            <a:ext cx="762000" cy="147638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E7FF8E-AA28-4821-BC89-2779950DAF8F}"/>
              </a:ext>
            </a:extLst>
          </p:cNvPr>
          <p:cNvCxnSpPr/>
          <p:nvPr/>
        </p:nvCxnSpPr>
        <p:spPr>
          <a:xfrm flipV="1">
            <a:off x="4800600" y="3848100"/>
            <a:ext cx="885825" cy="22860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A32D99EA-C169-44A5-817C-ED68A4554E41}"/>
              </a:ext>
            </a:extLst>
          </p:cNvPr>
          <p:cNvSpPr/>
          <p:nvPr/>
        </p:nvSpPr>
        <p:spPr>
          <a:xfrm>
            <a:off x="6400800" y="2374900"/>
            <a:ext cx="1905000" cy="4064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To Henrik Bærbak</a:t>
            </a:r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146A33B-2D76-4B90-BBBC-BBFBC5789064}"/>
              </a:ext>
            </a:extLst>
          </p:cNvPr>
          <p:cNvCxnSpPr/>
          <p:nvPr/>
        </p:nvCxnSpPr>
        <p:spPr>
          <a:xfrm flipH="1">
            <a:off x="5297129" y="2857500"/>
            <a:ext cx="1673942" cy="990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01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7A3CB-B62C-49E8-BDF8-ACB7B0CE7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Solve the 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DF426-569E-47CD-A3C5-459496A98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Solve the four exercises</a:t>
            </a:r>
          </a:p>
          <a:p>
            <a:pPr lvl="1"/>
            <a:r>
              <a:rPr lang="en-US" noProof="0" dirty="0"/>
              <a:t>Timebox the third exercise (make a ‘command’ in daemon)</a:t>
            </a:r>
          </a:p>
          <a:p>
            <a:pPr lvl="1"/>
            <a:r>
              <a:rPr lang="en-US" noProof="0" dirty="0"/>
              <a:t>So you have time to do something on the fourth (compose file)</a:t>
            </a:r>
          </a:p>
          <a:p>
            <a:r>
              <a:rPr lang="en-US" noProof="0" dirty="0"/>
              <a:t>15 minutes before deadline</a:t>
            </a:r>
          </a:p>
          <a:p>
            <a:pPr lvl="1"/>
            <a:r>
              <a:rPr lang="en-US" noProof="0" dirty="0"/>
              <a:t>I will notify you, begin to consider upload to hub and BS</a:t>
            </a:r>
          </a:p>
          <a:p>
            <a:r>
              <a:rPr lang="en-US" noProof="0" dirty="0"/>
              <a:t>5 minutes before deadline</a:t>
            </a:r>
          </a:p>
          <a:p>
            <a:pPr lvl="1"/>
            <a:r>
              <a:rPr lang="en-US" noProof="0" dirty="0"/>
              <a:t>Begin to upload to hub and BS !!!</a:t>
            </a:r>
            <a:endParaRPr lang="en-US" dirty="0"/>
          </a:p>
          <a:p>
            <a:r>
              <a:rPr lang="en-US" noProof="0" dirty="0"/>
              <a:t>0 minutes </a:t>
            </a:r>
          </a:p>
          <a:p>
            <a:pPr lvl="1"/>
            <a:r>
              <a:rPr lang="en-US" noProof="0" dirty="0"/>
              <a:t>Exam finishes, uploads started before the 0 minute mark may finish, of course</a:t>
            </a:r>
          </a:p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43D2A-940C-4330-9211-9E71D85BD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39179-CE56-4DE2-AE12-3F4235448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9B804-B01A-40EA-9293-D018DB4F7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91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3DBF4-031E-4D8E-9393-6025E9B60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If Shit Happens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7B43E-5A43-4B39-A516-D1255B0D7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If you run into a major stumbling block</a:t>
            </a:r>
          </a:p>
          <a:p>
            <a:pPr lvl="1"/>
            <a:r>
              <a:rPr lang="en-US" noProof="0" dirty="0"/>
              <a:t>Ala ”I simply cannot make this </a:t>
            </a:r>
            <a:r>
              <a:rPr lang="en-US" noProof="0" dirty="0" err="1"/>
              <a:t>sh</a:t>
            </a:r>
            <a:r>
              <a:rPr lang="en-US" noProof="0" dirty="0"/>
              <a:t>…. work for some reason”</a:t>
            </a:r>
          </a:p>
          <a:p>
            <a:pPr lvl="1"/>
            <a:r>
              <a:rPr lang="en-US" dirty="0"/>
              <a:t>Describe the issue and your ‘next steps’ to solve it, </a:t>
            </a:r>
            <a:r>
              <a:rPr lang="en-US" i="1" dirty="0"/>
              <a:t>in your hand-in in </a:t>
            </a:r>
            <a:r>
              <a:rPr lang="en-US" i="1" dirty="0" err="1"/>
              <a:t>brightspace</a:t>
            </a:r>
            <a:r>
              <a:rPr lang="en-US" i="1" dirty="0"/>
              <a:t>…</a:t>
            </a:r>
          </a:p>
          <a:p>
            <a:pPr lvl="1"/>
            <a:endParaRPr lang="en-US" i="1" noProof="0" dirty="0"/>
          </a:p>
          <a:p>
            <a:r>
              <a:rPr lang="en-US" noProof="0" dirty="0"/>
              <a:t>If you run into major network outage</a:t>
            </a:r>
          </a:p>
          <a:p>
            <a:pPr lvl="1"/>
            <a:r>
              <a:rPr lang="en-US" dirty="0"/>
              <a:t>Ala “I have to reboot my router, which takes 8 minutes”</a:t>
            </a:r>
          </a:p>
          <a:p>
            <a:pPr lvl="1"/>
            <a:r>
              <a:rPr lang="en-US" b="1" dirty="0"/>
              <a:t>Take a screenshot as documentation</a:t>
            </a:r>
          </a:p>
          <a:p>
            <a:pPr lvl="1"/>
            <a:r>
              <a:rPr lang="en-US" noProof="0" dirty="0"/>
              <a:t>Extend the exam with what-ever time you have lost</a:t>
            </a:r>
          </a:p>
          <a:p>
            <a:pPr lvl="1"/>
            <a:r>
              <a:rPr lang="en-US" dirty="0"/>
              <a:t>Describe the issue, </a:t>
            </a:r>
            <a:r>
              <a:rPr lang="en-US" i="1" dirty="0"/>
              <a:t>in your hand-in in </a:t>
            </a:r>
            <a:r>
              <a:rPr lang="en-US" i="1" dirty="0" err="1"/>
              <a:t>brightspace</a:t>
            </a:r>
            <a:r>
              <a:rPr lang="en-US" i="1" dirty="0"/>
              <a:t>…</a:t>
            </a:r>
          </a:p>
          <a:p>
            <a:pPr lvl="2"/>
            <a:r>
              <a:rPr lang="en-US" dirty="0"/>
              <a:t>Include the screenshot</a:t>
            </a:r>
          </a:p>
          <a:p>
            <a:pPr lvl="1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DCA75-7D84-497A-BC7E-ADD7047EF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17E96-EA6A-48AF-87B6-249FEDF0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75268-7691-4EB4-A43E-CEF64A48D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07153-99F6-4A50-A84F-09FB79532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4B4CD-3516-49AB-8CB6-B2324C32B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What will you be exposed to?</a:t>
            </a:r>
          </a:p>
          <a:p>
            <a:endParaRPr lang="en-US" noProof="0" dirty="0"/>
          </a:p>
          <a:p>
            <a:r>
              <a:rPr lang="en-US" noProof="0" dirty="0"/>
              <a:t>Go over the ‘exam-?’… exercises on Iteration 6 and you should be fine…</a:t>
            </a:r>
          </a:p>
          <a:p>
            <a:endParaRPr lang="en-US" dirty="0"/>
          </a:p>
          <a:p>
            <a:r>
              <a:rPr lang="en-US" noProof="0" dirty="0"/>
              <a:t>Core learning activities covered</a:t>
            </a:r>
          </a:p>
          <a:p>
            <a:pPr lvl="1"/>
            <a:r>
              <a:rPr lang="en-US" dirty="0" err="1"/>
              <a:t>Dockerfile</a:t>
            </a:r>
            <a:r>
              <a:rPr lang="en-US" dirty="0"/>
              <a:t>, </a:t>
            </a:r>
            <a:r>
              <a:rPr lang="en-US" dirty="0" err="1"/>
              <a:t>Composefiles</a:t>
            </a:r>
            <a:r>
              <a:rPr lang="en-US" dirty="0"/>
              <a:t>, (Command pattern), HTTP GET request</a:t>
            </a:r>
          </a:p>
          <a:p>
            <a:pPr lvl="1"/>
            <a:endParaRPr lang="en-US" noProof="0" dirty="0"/>
          </a:p>
          <a:p>
            <a:pPr lvl="1"/>
            <a:r>
              <a:rPr lang="en-US" dirty="0"/>
              <a:t>Testing and Analyzability downplayed. </a:t>
            </a:r>
            <a:r>
              <a:rPr lang="en-US" b="1" dirty="0"/>
              <a:t>Make it work.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9C877-8D79-46CF-8290-BD7F6520F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D6AE5-6EBB-429B-A958-51BD295C2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65B26-75B8-455B-B721-4EED27AEC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27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B7B6E-0AAD-4EA3-9324-2E36F2443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D5FAF-12FA-4011-8E7F-497F4096F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 Steps</a:t>
            </a:r>
          </a:p>
          <a:p>
            <a:pPr lvl="1"/>
            <a:r>
              <a:rPr lang="en-US" dirty="0"/>
              <a:t>1. Get Java code for a novel REST service, test it</a:t>
            </a:r>
          </a:p>
          <a:p>
            <a:pPr lvl="1"/>
            <a:r>
              <a:rPr lang="en-US" dirty="0"/>
              <a:t>2. Containerize it, writing a </a:t>
            </a:r>
            <a:r>
              <a:rPr lang="en-US" dirty="0" err="1"/>
              <a:t>Dockerfile</a:t>
            </a:r>
            <a:endParaRPr lang="en-US" dirty="0"/>
          </a:p>
          <a:p>
            <a:pPr lvl="1"/>
            <a:r>
              <a:rPr lang="en-US" dirty="0"/>
              <a:t>3. Implement a </a:t>
            </a:r>
            <a:r>
              <a:rPr lang="en-US" b="1" dirty="0"/>
              <a:t>Command</a:t>
            </a:r>
            <a:r>
              <a:rPr lang="en-US" dirty="0"/>
              <a:t> class in </a:t>
            </a:r>
            <a:r>
              <a:rPr lang="en-US" i="1" dirty="0"/>
              <a:t>daemon</a:t>
            </a:r>
            <a:r>
              <a:rPr lang="en-US" dirty="0"/>
              <a:t> to integrate it</a:t>
            </a:r>
          </a:p>
          <a:p>
            <a:pPr lvl="1"/>
            <a:r>
              <a:rPr lang="en-US" dirty="0"/>
              <a:t>4. Swarm it, using a compose-file</a:t>
            </a:r>
          </a:p>
          <a:p>
            <a:pPr lvl="1"/>
            <a:r>
              <a:rPr lang="en-US" dirty="0"/>
              <a:t>Delivery: </a:t>
            </a:r>
            <a:r>
              <a:rPr lang="en-US" dirty="0" err="1"/>
              <a:t>imagename</a:t>
            </a:r>
            <a:r>
              <a:rPr lang="en-US" dirty="0"/>
              <a:t>, </a:t>
            </a:r>
            <a:r>
              <a:rPr lang="en-US" dirty="0" err="1"/>
              <a:t>dockerfile+composefile</a:t>
            </a:r>
            <a:r>
              <a:rPr lang="en-US" dirty="0"/>
              <a:t>, screenshots</a:t>
            </a:r>
          </a:p>
          <a:p>
            <a:r>
              <a:rPr lang="en-US" dirty="0"/>
              <a:t>To pass exam</a:t>
            </a:r>
          </a:p>
          <a:p>
            <a:pPr lvl="1"/>
            <a:r>
              <a:rPr lang="en-US" dirty="0"/>
              <a:t>Step 1 + 2 at minimum</a:t>
            </a:r>
          </a:p>
          <a:p>
            <a:pPr lvl="1"/>
            <a:r>
              <a:rPr lang="en-US" dirty="0"/>
              <a:t>Step 3 showstopper? Do Step 4 then.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5246A-85BF-4DE1-8B22-3153EC66E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DECB7-7443-44D5-8CC3-3F26E2524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A9BA9-835D-4C94-A85A-3D53FEBF7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5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B1011-1C72-4086-9DDE-E6E52A5C8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595F4-4E96-42C1-80A2-4C6443AE3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If you solve all/most of the exam exercise, you get your group’s grade</a:t>
            </a:r>
          </a:p>
          <a:p>
            <a:endParaRPr lang="en-US" noProof="0" dirty="0"/>
          </a:p>
          <a:p>
            <a:r>
              <a:rPr lang="en-US" noProof="0" dirty="0"/>
              <a:t>If you deliver a blank piece of paper / demonstrate too little proficiency in using course curriculum, you will fail.</a:t>
            </a:r>
          </a:p>
          <a:p>
            <a:endParaRPr lang="en-US" noProof="0" dirty="0"/>
          </a:p>
          <a:p>
            <a:r>
              <a:rPr lang="en-US" noProof="0" dirty="0"/>
              <a:t>If you show some proficiency, but with several defects in skills and/or knowledge, I will lower the grade.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93C69-FF09-44E2-8F3D-8A67DBB03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326DD-5CC3-400B-BE36-A6C53751A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68F24-2F46-47E5-A7B0-EBB44FD78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8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5735A9F-E314-444C-A1FA-BB6291997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Point to Grade Conversion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71A21D66-D7B2-4E95-A466-4A19CA7551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02B3B-22F0-4902-B929-7063BCFC6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04CD6-61C8-4953-AC5D-A06F9A4A3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0DEBC-03C0-43C3-B418-A0C14BE4B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66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6E145-7A10-43E6-8729-BFB9E9E9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Current</a:t>
            </a:r>
            <a:r>
              <a:rPr lang="da-DK" dirty="0"/>
              <a:t> State of Affairs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96AAF-6898-49BF-87AE-4D85B5350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Total points possible:	</a:t>
            </a:r>
            <a:r>
              <a:rPr lang="da-DK" dirty="0">
                <a:solidFill>
                  <a:srgbClr val="FF0000"/>
                </a:solidFill>
              </a:rPr>
              <a:t>945</a:t>
            </a:r>
          </a:p>
          <a:p>
            <a:pPr lvl="1"/>
            <a:r>
              <a:rPr lang="da-DK" dirty="0"/>
              <a:t>535 of which </a:t>
            </a:r>
            <a:r>
              <a:rPr lang="da-DK" dirty="0" err="1"/>
              <a:t>are</a:t>
            </a:r>
            <a:r>
              <a:rPr lang="da-DK" dirty="0"/>
              <a:t> mandatory (57%)</a:t>
            </a:r>
          </a:p>
          <a:p>
            <a:pPr lvl="1"/>
            <a:r>
              <a:rPr lang="da-DK" dirty="0"/>
              <a:t>325 of which are crunch evaluated</a:t>
            </a:r>
          </a:p>
          <a:p>
            <a:r>
              <a:rPr lang="da-DK" dirty="0"/>
              <a:t>So MAX is:</a:t>
            </a:r>
          </a:p>
          <a:p>
            <a:pPr lvl="1"/>
            <a:r>
              <a:rPr lang="da-DK" dirty="0"/>
              <a:t>325 on Crunch</a:t>
            </a:r>
          </a:p>
          <a:p>
            <a:pPr lvl="1"/>
            <a:r>
              <a:rPr lang="da-DK" dirty="0"/>
              <a:t>620 in BS</a:t>
            </a:r>
          </a:p>
          <a:p>
            <a:r>
              <a:rPr lang="da-DK" dirty="0"/>
              <a:t>Grading</a:t>
            </a:r>
          </a:p>
          <a:p>
            <a:pPr lvl="1"/>
            <a:r>
              <a:rPr lang="da-DK">
                <a:solidFill>
                  <a:srgbClr val="FF0000"/>
                </a:solidFill>
              </a:rPr>
              <a:t>475</a:t>
            </a:r>
            <a:r>
              <a:rPr lang="da-DK"/>
              <a:t> </a:t>
            </a:r>
            <a:r>
              <a:rPr lang="da-DK" dirty="0"/>
              <a:t>is </a:t>
            </a:r>
            <a:r>
              <a:rPr lang="da-DK" dirty="0" err="1"/>
              <a:t>cutting</a:t>
            </a:r>
            <a:r>
              <a:rPr lang="da-DK" dirty="0"/>
              <a:t> point for </a:t>
            </a:r>
            <a:r>
              <a:rPr lang="da-DK" dirty="0" err="1"/>
              <a:t>failing</a:t>
            </a:r>
            <a:r>
              <a:rPr lang="da-DK" dirty="0"/>
              <a:t> (~ </a:t>
            </a:r>
            <a:r>
              <a:rPr lang="da-DK" dirty="0" err="1"/>
              <a:t>half</a:t>
            </a:r>
            <a:r>
              <a:rPr lang="da-DK" dirty="0"/>
              <a:t> of all points)</a:t>
            </a:r>
          </a:p>
          <a:p>
            <a:pPr lvl="1"/>
            <a:r>
              <a:rPr lang="da-DK" dirty="0">
                <a:solidFill>
                  <a:srgbClr val="FF0000"/>
                </a:solidFill>
              </a:rPr>
              <a:t>470</a:t>
            </a:r>
            <a:r>
              <a:rPr lang="da-DK" dirty="0"/>
              <a:t> points is ‘accept range’ (from 475 – 945)</a:t>
            </a:r>
          </a:p>
          <a:p>
            <a:pPr lvl="2"/>
            <a:r>
              <a:rPr lang="da-DK" dirty="0" err="1">
                <a:solidFill>
                  <a:srgbClr val="FF0000"/>
                </a:solidFill>
              </a:rPr>
              <a:t>Which</a:t>
            </a:r>
            <a:r>
              <a:rPr lang="da-DK" dirty="0">
                <a:solidFill>
                  <a:srgbClr val="FF0000"/>
                </a:solidFill>
              </a:rPr>
              <a:t> is </a:t>
            </a:r>
            <a:r>
              <a:rPr lang="da-DK" dirty="0" err="1">
                <a:solidFill>
                  <a:srgbClr val="FF0000"/>
                </a:solidFill>
              </a:rPr>
              <a:t>then</a:t>
            </a:r>
            <a:r>
              <a:rPr lang="da-DK" dirty="0">
                <a:solidFill>
                  <a:srgbClr val="FF0000"/>
                </a:solidFill>
              </a:rPr>
              <a:t> split </a:t>
            </a:r>
            <a:r>
              <a:rPr lang="da-DK" dirty="0" err="1">
                <a:solidFill>
                  <a:srgbClr val="FF0000"/>
                </a:solidFill>
              </a:rPr>
              <a:t>into</a:t>
            </a:r>
            <a:r>
              <a:rPr lang="da-DK" dirty="0">
                <a:solidFill>
                  <a:srgbClr val="FF0000"/>
                </a:solidFill>
              </a:rPr>
              <a:t> intervals:</a:t>
            </a:r>
          </a:p>
          <a:p>
            <a:pPr lvl="3"/>
            <a:r>
              <a:rPr lang="da-DK" dirty="0"/>
              <a:t>02 (10%), 4 (20%), 7 (40%), 10 (20%), 12 (10%)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A3E23-8028-4495-8580-21D1A700A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6507E-DA16-4396-B9EE-03EB3764F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C8FB3-2B7A-43F2-A978-D4875026A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4722A7-7E69-420C-8C95-C3A3684249C1}"/>
              </a:ext>
            </a:extLst>
          </p:cNvPr>
          <p:cNvSpPr/>
          <p:nvPr/>
        </p:nvSpPr>
        <p:spPr>
          <a:xfrm>
            <a:off x="4191000" y="2324100"/>
            <a:ext cx="4495800" cy="7620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Grade Distribution:</a:t>
            </a:r>
          </a:p>
          <a:p>
            <a:pPr algn="ctr"/>
            <a:r>
              <a:rPr lang="da-DK" dirty="0"/>
              <a:t>02 (10%), 4 (20%), 7 (40%), 10 (20%), 12 (10%)</a:t>
            </a:r>
          </a:p>
        </p:txBody>
      </p:sp>
    </p:spTree>
    <p:extLst>
      <p:ext uri="{BB962C8B-B14F-4D97-AF65-F5344CB8AC3E}">
        <p14:creationId xmlns:p14="http://schemas.microsoft.com/office/powerpoint/2010/main" val="559499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B3B5D-CAC3-41A0-9EE4-C17D1B44D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the moment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EF764-D4F6-41BA-9BDC-17D8E1882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this early moment in time, looking at BS, you are doing well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6D9FF-BE6A-46E2-9A5B-F7B4DBC1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E757E-A287-4BB4-B355-62169BB9F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A1EEC-DCBC-482E-8787-EF240882C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AD84CE-48D0-4052-9A2E-F1C718D66E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638300"/>
            <a:ext cx="3810001" cy="3323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53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FAE2B-13F8-4EB9-A8E7-AFE72FCF4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 note on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00577-ACB6-46C3-A9DD-B01EF9BBE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One fagpakke = three courses</a:t>
            </a:r>
          </a:p>
          <a:p>
            <a:r>
              <a:rPr lang="da-DK" dirty="0"/>
              <a:t>Standard Science Faculty procedure</a:t>
            </a:r>
          </a:p>
          <a:p>
            <a:pPr lvl="1"/>
            <a:r>
              <a:rPr lang="da-DK" dirty="0"/>
              <a:t>Evaluation after each </a:t>
            </a:r>
            <a:r>
              <a:rPr lang="da-DK" i="1" dirty="0"/>
              <a:t>course</a:t>
            </a:r>
          </a:p>
          <a:p>
            <a:pPr lvl="1"/>
            <a:r>
              <a:rPr lang="da-DK" dirty="0"/>
              <a:t>Has ended in some minor issues</a:t>
            </a:r>
          </a:p>
          <a:p>
            <a:r>
              <a:rPr lang="da-DK" dirty="0"/>
              <a:t>Handleplan 2019:		Evaluation after fagpakke</a:t>
            </a:r>
          </a:p>
          <a:p>
            <a:endParaRPr lang="da-DK" dirty="0"/>
          </a:p>
          <a:p>
            <a:r>
              <a:rPr lang="da-DK" dirty="0"/>
              <a:t>But I would like to get anonymous feedback</a:t>
            </a:r>
          </a:p>
          <a:p>
            <a:pPr lvl="1"/>
            <a:r>
              <a:rPr lang="da-DK" dirty="0"/>
              <a:t>(Anything you wish to say in person is also highly appreciated </a:t>
            </a:r>
            <a:r>
              <a:rPr lang="da-DK" dirty="0">
                <a:sym typeface="Wingdings" panose="05000000000000000000" pitchFamily="2" charset="2"/>
              </a:rPr>
              <a:t>)</a:t>
            </a:r>
          </a:p>
          <a:p>
            <a:pPr lvl="1"/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However – Too soon today, I feel…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4BA70-84ED-476E-8CBB-310EE3733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C5160-B672-41DC-8243-B2DECBAC7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A19ED-9473-4CE1-B7BC-C77086C1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00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7F3A8-3184-4D74-9BD6-C4D30C97E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CutOff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2AE3B-E77A-4B28-9398-D857E7940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Review BS/web for when the last chance to submit is…</a:t>
            </a:r>
          </a:p>
          <a:p>
            <a:endParaRPr lang="da-DK" dirty="0"/>
          </a:p>
          <a:p>
            <a:r>
              <a:rPr lang="da-DK" dirty="0"/>
              <a:t>If you miss mandatory exercises…</a:t>
            </a:r>
          </a:p>
          <a:p>
            <a:pPr lvl="1"/>
            <a:r>
              <a:rPr lang="da-DK" dirty="0"/>
              <a:t>Some </a:t>
            </a:r>
            <a:r>
              <a:rPr lang="da-DK" dirty="0" err="1"/>
              <a:t>are</a:t>
            </a:r>
            <a:r>
              <a:rPr lang="da-DK" dirty="0"/>
              <a:t> BS and some are Crunch exercises</a:t>
            </a:r>
          </a:p>
          <a:p>
            <a:pPr lvl="1"/>
            <a:endParaRPr lang="da-DK" dirty="0"/>
          </a:p>
          <a:p>
            <a:r>
              <a:rPr lang="da-DK" dirty="0"/>
              <a:t>… then </a:t>
            </a:r>
            <a:r>
              <a:rPr lang="da-DK" dirty="0" err="1"/>
              <a:t>be</a:t>
            </a:r>
            <a:r>
              <a:rPr lang="da-DK" dirty="0"/>
              <a:t> sure, I will poke you</a:t>
            </a:r>
          </a:p>
          <a:p>
            <a:pPr lvl="1"/>
            <a:r>
              <a:rPr lang="da-DK" dirty="0" err="1"/>
              <a:t>Ensure</a:t>
            </a:r>
            <a:r>
              <a:rPr lang="da-DK" dirty="0"/>
              <a:t> I </a:t>
            </a:r>
            <a:r>
              <a:rPr lang="da-DK" dirty="0" err="1"/>
              <a:t>can</a:t>
            </a:r>
            <a:r>
              <a:rPr lang="da-DK" dirty="0"/>
              <a:t> </a:t>
            </a:r>
            <a:r>
              <a:rPr lang="da-DK" dirty="0" err="1"/>
              <a:t>reach</a:t>
            </a:r>
            <a:r>
              <a:rPr lang="da-DK" dirty="0"/>
              <a:t> </a:t>
            </a:r>
            <a:r>
              <a:rPr lang="da-DK" dirty="0" err="1"/>
              <a:t>you</a:t>
            </a:r>
            <a:r>
              <a:rPr lang="da-DK" dirty="0"/>
              <a:t> – I </a:t>
            </a:r>
            <a:r>
              <a:rPr lang="da-DK" dirty="0" err="1"/>
              <a:t>only</a:t>
            </a:r>
            <a:r>
              <a:rPr lang="da-DK" dirty="0"/>
              <a:t> have </a:t>
            </a:r>
            <a:r>
              <a:rPr lang="da-DK" dirty="0" err="1"/>
              <a:t>your</a:t>
            </a:r>
            <a:r>
              <a:rPr lang="da-DK" dirty="0"/>
              <a:t> AU mail </a:t>
            </a:r>
            <a:r>
              <a:rPr lang="da-DK" dirty="0" err="1"/>
              <a:t>box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2B9D5-1367-4877-8404-55C548754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7B2E8-2DF0-435F-9D78-B1EE3B408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47CB5-4B6C-4C4C-86DB-CA69E2397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565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BEE44-5E27-4B90-A2E3-A3BB467294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7C45B1-D651-4358-A98B-06724034DF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46129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B7230-C837-4883-BEEE-911C630713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Good Luck / Have Fun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662369-DE4B-40AA-9310-84F6B1E132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42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AA067-0E4A-45FF-8696-8F685B0EE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9275A-D1D0-47BE-8628-6A7F9542D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I will issue an evaluation later in the course. Stay </a:t>
            </a:r>
            <a:r>
              <a:rPr lang="da-DK" dirty="0" err="1"/>
              <a:t>tuned</a:t>
            </a:r>
            <a:r>
              <a:rPr lang="da-DK" dirty="0"/>
              <a:t>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0C7C9-C488-4901-AACF-C59B11AAC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F6474-6262-43E3-BF01-56F3F35FE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EB4FD-BD29-42FE-A492-CFEEEB69E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07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4DFF-B56A-4058-8B35-E533259E32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Exam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F0E57E-ACA3-4881-BBAB-72D4FF6A00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2679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1D494-D428-4C5C-864A-3AAC1C712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Practicalities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6D967-8EC5-448A-B68B-278E5A687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When and Where?</a:t>
            </a:r>
          </a:p>
          <a:p>
            <a:pPr lvl="1"/>
            <a:r>
              <a:rPr lang="en-US" noProof="0" dirty="0"/>
              <a:t>Check the course web site for date and time</a:t>
            </a:r>
          </a:p>
          <a:p>
            <a:pPr lvl="1"/>
            <a:r>
              <a:rPr lang="en-US" dirty="0"/>
              <a:t>Location: In a</a:t>
            </a:r>
            <a:endParaRPr lang="en-US" noProof="0" dirty="0"/>
          </a:p>
          <a:p>
            <a:r>
              <a:rPr lang="en-US" noProof="0" dirty="0"/>
              <a:t>How</a:t>
            </a:r>
          </a:p>
          <a:p>
            <a:pPr lvl="1"/>
            <a:r>
              <a:rPr lang="en-US" noProof="0" dirty="0"/>
              <a:t>Jump into Zoom 10-15 minutes before start time</a:t>
            </a:r>
          </a:p>
          <a:p>
            <a:pPr lvl="2"/>
            <a:r>
              <a:rPr lang="en-US" noProof="0" dirty="0"/>
              <a:t>Ensure your machine is doing well, network is ok, etc.</a:t>
            </a:r>
          </a:p>
          <a:p>
            <a:pPr lvl="1"/>
            <a:r>
              <a:rPr lang="en-US" noProof="0" dirty="0"/>
              <a:t>You get a web link with the exam question</a:t>
            </a:r>
          </a:p>
          <a:p>
            <a:pPr lvl="1"/>
            <a:r>
              <a:rPr lang="en-US" noProof="0" dirty="0"/>
              <a:t>You solve as much as possible</a:t>
            </a:r>
          </a:p>
          <a:p>
            <a:pPr lvl="1"/>
            <a:r>
              <a:rPr lang="en-US" noProof="0" dirty="0"/>
              <a:t>You upload required hand-in material to ‘exam’ exercise on BS and you upload your image(s) to Docker Hub.</a:t>
            </a:r>
          </a:p>
          <a:p>
            <a:pPr lvl="1"/>
            <a:r>
              <a:rPr lang="en-US" dirty="0"/>
              <a:t>… and I review your stuff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4C2CA-E227-4117-BB27-2E28F1EF6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55CCE-46BE-4D07-AFD8-1BBF54A70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06016-F568-4DEB-9C22-A64498D41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5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71FF4-3FEC-42DB-9E1F-7F202F537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prepare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CC782-6E87-459B-B386-A2EF167AA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Perhaps some of you are new to Zoom.</a:t>
            </a:r>
          </a:p>
          <a:p>
            <a:endParaRPr lang="en-US" dirty="0"/>
          </a:p>
          <a:p>
            <a:r>
              <a:rPr lang="en-US" dirty="0"/>
              <a:t>Meet with me to </a:t>
            </a:r>
            <a:r>
              <a:rPr lang="en-US" i="1" dirty="0"/>
              <a:t>a Q&amp;A session before the exam </a:t>
            </a:r>
            <a:r>
              <a:rPr lang="en-US" dirty="0"/>
              <a:t>to test out the tools</a:t>
            </a:r>
          </a:p>
          <a:p>
            <a:pPr lvl="1"/>
            <a:r>
              <a:rPr lang="en-US" dirty="0"/>
              <a:t>find the link on BS</a:t>
            </a:r>
          </a:p>
          <a:p>
            <a:pPr lvl="1"/>
            <a:endParaRPr lang="en-US" dirty="0"/>
          </a:p>
          <a:p>
            <a:r>
              <a:rPr lang="en-US" dirty="0"/>
              <a:t>Exam link is same place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CB183-13C4-4E1F-A9AF-2715C9BFA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4F41D-8E0B-4B38-AF26-B104B7C18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C0A0D-F0F3-4712-8460-A32C327CE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9F4D18A-8CED-41E3-A596-ACEEB6CBF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2324100"/>
            <a:ext cx="3560789" cy="2754740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471C298-6A2F-4594-A957-9C6FED347084}"/>
              </a:ext>
            </a:extLst>
          </p:cNvPr>
          <p:cNvCxnSpPr/>
          <p:nvPr/>
        </p:nvCxnSpPr>
        <p:spPr>
          <a:xfrm flipV="1">
            <a:off x="2286000" y="3848100"/>
            <a:ext cx="3505200" cy="685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051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CA5B-DB39-47B5-BA5F-0CFAB84FE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7FE24-C3DA-4FE0-A889-BE99448D6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The exam is </a:t>
            </a:r>
            <a:r>
              <a:rPr lang="da-DK" b="1" dirty="0">
                <a:solidFill>
                  <a:srgbClr val="FF0000"/>
                </a:solidFill>
              </a:rPr>
              <a:t>individual !!!</a:t>
            </a:r>
          </a:p>
          <a:p>
            <a:endParaRPr lang="da-DK" b="1" dirty="0"/>
          </a:p>
          <a:p>
            <a:r>
              <a:rPr lang="da-DK" dirty="0"/>
              <a:t>Preparation</a:t>
            </a:r>
          </a:p>
          <a:p>
            <a:pPr lvl="1"/>
            <a:r>
              <a:rPr lang="da-DK" dirty="0"/>
              <a:t>Get your own bitbucket/github/svn account which is </a:t>
            </a:r>
            <a:r>
              <a:rPr lang="da-DK" b="1" dirty="0"/>
              <a:t>private !!!</a:t>
            </a:r>
          </a:p>
          <a:p>
            <a:pPr lvl="1"/>
            <a:r>
              <a:rPr lang="da-DK" dirty="0"/>
              <a:t>Get your own docker hub account, and a </a:t>
            </a:r>
            <a:r>
              <a:rPr lang="da-DK" b="1" dirty="0"/>
              <a:t>private repository !!!</a:t>
            </a:r>
          </a:p>
          <a:p>
            <a:pPr lvl="1"/>
            <a:endParaRPr lang="da-DK" b="1" dirty="0"/>
          </a:p>
          <a:p>
            <a:pPr lvl="1"/>
            <a:r>
              <a:rPr lang="da-DK" dirty="0"/>
              <a:t>Ensure your SCM repository contains the latest SkyCave source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Ensure you can push and pull images to your </a:t>
            </a:r>
            <a:r>
              <a:rPr lang="da-DK" dirty="0" err="1"/>
              <a:t>docker</a:t>
            </a:r>
            <a:r>
              <a:rPr lang="da-DK" dirty="0"/>
              <a:t> hub</a:t>
            </a:r>
          </a:p>
          <a:p>
            <a:pPr lvl="2"/>
            <a:r>
              <a:rPr lang="da-DK" dirty="0" err="1"/>
              <a:t>Ensure</a:t>
            </a:r>
            <a:r>
              <a:rPr lang="da-DK" dirty="0"/>
              <a:t> I am </a:t>
            </a:r>
            <a:r>
              <a:rPr lang="da-DK" dirty="0" err="1"/>
              <a:t>collaborator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89AAD-0E20-4672-8345-619B20B10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DBA06-7817-4300-831E-832745080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EC87E-6872-4EAC-85A7-734B31F7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79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5B42383-73DD-4877-A9D1-D6D47EDA2575}"/>
              </a:ext>
            </a:extLst>
          </p:cNvPr>
          <p:cNvSpPr/>
          <p:nvPr/>
        </p:nvSpPr>
        <p:spPr>
          <a:xfrm>
            <a:off x="762000" y="1409700"/>
            <a:ext cx="3657600" cy="6858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2B9C7A-B8F8-4B43-9590-F513E839B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2009272"/>
            <a:ext cx="4376737" cy="32204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9BCAF1-62A7-4152-B585-E7F156169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Arrive Early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D860D-5876-4F5E-8A5C-2445BE23B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Please join </a:t>
            </a:r>
            <a:r>
              <a:rPr lang="en-US" i="1" noProof="0" dirty="0"/>
              <a:t>at least </a:t>
            </a:r>
            <a:r>
              <a:rPr lang="en-US" noProof="0" dirty="0"/>
              <a:t>10 minutes before</a:t>
            </a:r>
          </a:p>
          <a:p>
            <a:pPr lvl="1"/>
            <a:r>
              <a:rPr lang="en-US" noProof="0" dirty="0"/>
              <a:t>Start your audio and video</a:t>
            </a:r>
            <a:br>
              <a:rPr lang="en-US" noProof="0" dirty="0"/>
            </a:br>
            <a:r>
              <a:rPr lang="en-US" noProof="0" dirty="0"/>
              <a:t>initially, so we can ‘meet’</a:t>
            </a:r>
          </a:p>
          <a:p>
            <a:pPr lvl="1"/>
            <a:r>
              <a:rPr lang="en-US" dirty="0"/>
              <a:t>It takes a bit of time for me to</a:t>
            </a:r>
            <a:br>
              <a:rPr lang="en-US" dirty="0"/>
            </a:br>
            <a:r>
              <a:rPr lang="en-US" dirty="0"/>
              <a:t>admit you into the meeting…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23912-A13A-4025-8260-D5F4F9775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18BF1-5CCF-4C98-9499-E2AE4EFEB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548DD-4135-4CFC-B668-E82EB04D5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57DD422-5913-4E49-B46B-EE1FC7D0601D}"/>
              </a:ext>
            </a:extLst>
          </p:cNvPr>
          <p:cNvCxnSpPr>
            <a:cxnSpLocks/>
          </p:cNvCxnSpPr>
          <p:nvPr/>
        </p:nvCxnSpPr>
        <p:spPr>
          <a:xfrm>
            <a:off x="1295400" y="3619500"/>
            <a:ext cx="3276600" cy="11430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470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801FB-3C9B-45F5-A0A0-228BCEE9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‘</a:t>
            </a:r>
            <a:r>
              <a:rPr lang="en-US" dirty="0" err="1"/>
              <a:t>Udeblevet</a:t>
            </a:r>
            <a:r>
              <a:rPr lang="en-US" dirty="0"/>
              <a:t>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57E25-3408-44AB-88F7-4247E8497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do </a:t>
            </a:r>
            <a:r>
              <a:rPr lang="en-US" b="1" dirty="0"/>
              <a:t>not</a:t>
            </a:r>
            <a:r>
              <a:rPr lang="en-US" dirty="0"/>
              <a:t> see you in the Zoom meeting with Video (initially), I will note your participation at the exam as ‘</a:t>
            </a:r>
            <a:r>
              <a:rPr lang="en-US" dirty="0" err="1"/>
              <a:t>udeblevet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Which is failed </a:t>
            </a:r>
            <a:r>
              <a:rPr lang="en-US" dirty="0">
                <a:sym typeface="Wingdings" panose="05000000000000000000" pitchFamily="2" charset="2"/>
              </a:rPr>
              <a:t>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So – it is not enough just to happy-go-lucky upload something to BS …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D780D-E7F4-4715-B58A-202F40255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2B22C-E645-413E-A5A0-FEC560DB3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DA537-06F2-42D0-9DA6-EC14B254C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46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1188</Words>
  <Application>Microsoft Office PowerPoint</Application>
  <PresentationFormat>On-screen Show (16:10)</PresentationFormat>
  <Paragraphs>206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Microservices and DevOps</vt:lpstr>
      <vt:lpstr>A note on Evaluation</vt:lpstr>
      <vt:lpstr>So…</vt:lpstr>
      <vt:lpstr>Exam</vt:lpstr>
      <vt:lpstr>Practicalities</vt:lpstr>
      <vt:lpstr>To prepare</vt:lpstr>
      <vt:lpstr>Format</vt:lpstr>
      <vt:lpstr>Arrive Early </vt:lpstr>
      <vt:lpstr>‘Udeblevet’</vt:lpstr>
      <vt:lpstr>Once all have joined</vt:lpstr>
      <vt:lpstr>During Exam</vt:lpstr>
      <vt:lpstr>Solve the Exercises</vt:lpstr>
      <vt:lpstr>If Shit Happens</vt:lpstr>
      <vt:lpstr>Contents</vt:lpstr>
      <vt:lpstr>Contents</vt:lpstr>
      <vt:lpstr>Grading</vt:lpstr>
      <vt:lpstr>Point to Grade Conversion</vt:lpstr>
      <vt:lpstr>Current State of Affairs</vt:lpstr>
      <vt:lpstr>At the moment</vt:lpstr>
      <vt:lpstr>CutOff</vt:lpstr>
      <vt:lpstr>Questions?</vt:lpstr>
      <vt:lpstr>Good Luck / Have Fun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92</cp:revision>
  <dcterms:created xsi:type="dcterms:W3CDTF">2006-08-16T00:00:00Z</dcterms:created>
  <dcterms:modified xsi:type="dcterms:W3CDTF">2021-10-19T10:33:55Z</dcterms:modified>
</cp:coreProperties>
</file>